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64" r:id="rId3"/>
    <p:sldId id="265" r:id="rId4"/>
    <p:sldId id="266" r:id="rId5"/>
    <p:sldId id="267" r:id="rId6"/>
    <p:sldId id="268" r:id="rId7"/>
    <p:sldId id="289" r:id="rId8"/>
    <p:sldId id="288" r:id="rId9"/>
    <p:sldId id="290" r:id="rId10"/>
    <p:sldId id="291" r:id="rId11"/>
    <p:sldId id="293" r:id="rId12"/>
    <p:sldId id="292" r:id="rId13"/>
    <p:sldId id="294" r:id="rId14"/>
    <p:sldId id="295" r:id="rId15"/>
    <p:sldId id="296" r:id="rId16"/>
    <p:sldId id="297" r:id="rId17"/>
    <p:sldId id="298" r:id="rId18"/>
    <p:sldId id="303" r:id="rId19"/>
    <p:sldId id="302" r:id="rId20"/>
    <p:sldId id="304" r:id="rId21"/>
    <p:sldId id="305" r:id="rId22"/>
    <p:sldId id="309" r:id="rId23"/>
    <p:sldId id="301" r:id="rId24"/>
    <p:sldId id="307" r:id="rId25"/>
    <p:sldId id="274" r:id="rId26"/>
    <p:sldId id="280" r:id="rId27"/>
    <p:sldId id="286" r:id="rId28"/>
    <p:sldId id="287" r:id="rId29"/>
    <p:sldId id="310" r:id="rId30"/>
    <p:sldId id="312" r:id="rId31"/>
    <p:sldId id="313" r:id="rId32"/>
    <p:sldId id="314" r:id="rId33"/>
    <p:sldId id="315" r:id="rId34"/>
    <p:sldId id="317" r:id="rId35"/>
    <p:sldId id="318" r:id="rId36"/>
    <p:sldId id="316" r:id="rId37"/>
    <p:sldId id="30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3"/>
    <p:restoredTop sz="84146"/>
  </p:normalViewPr>
  <p:slideViewPr>
    <p:cSldViewPr snapToGrid="0" snapToObjects="1">
      <p:cViewPr varScale="1">
        <p:scale>
          <a:sx n="107" d="100"/>
          <a:sy n="107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5892D-68A5-A14B-A636-157D11C728C8}" type="datetimeFigureOut">
              <a:rPr lang="en-US" smtClean="0"/>
              <a:t>3/18/19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1F53D-F1A8-DE4F-94AC-9CE45D38C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1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大家好，本次分享的</a:t>
            </a:r>
            <a:r>
              <a:rPr lang="en-US" altLang="zh-CN" dirty="0" smtClean="0"/>
              <a:t>topic</a:t>
            </a:r>
            <a:r>
              <a:rPr lang="zh-CN" altLang="en-US" dirty="0" smtClean="0"/>
              <a:t>是特征工程综述，重点分享了工作中常用的特征工程的方法。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46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如果数据分布不均匀，用等频的方法，可以更好地打散集中的数据。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42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或者对数据进行细致的分析，画出连续值和</a:t>
            </a:r>
            <a:r>
              <a:rPr lang="en-US" altLang="zh-CN" dirty="0" smtClean="0"/>
              <a:t>label</a:t>
            </a:r>
            <a:r>
              <a:rPr lang="zh-CN" altLang="en-US" dirty="0" smtClean="0"/>
              <a:t>的关系，然后根据关系来人工定义出离散区间。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50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如果分布不均匀，比如</a:t>
            </a:r>
            <a:r>
              <a:rPr lang="en-US" altLang="zh-CN" dirty="0" err="1" smtClean="0"/>
              <a:t>ctr</a:t>
            </a:r>
            <a:r>
              <a:rPr lang="zh-CN" altLang="en-US" dirty="0" smtClean="0"/>
              <a:t>等，可以用过一下函数的变换，然后在等距分桶，常见的有倍数变换，指数变换，</a:t>
            </a:r>
            <a:r>
              <a:rPr lang="en-US" altLang="zh-CN" dirty="0" smtClean="0"/>
              <a:t>log</a:t>
            </a:r>
            <a:r>
              <a:rPr lang="zh-CN" altLang="en-US" dirty="0" smtClean="0"/>
              <a:t>变换，组合变换，区域放大（只放大</a:t>
            </a:r>
            <a:r>
              <a:rPr lang="en-US" altLang="zh-CN" dirty="0" smtClean="0"/>
              <a:t>0-0.1</a:t>
            </a:r>
            <a:r>
              <a:rPr lang="zh-CN" altLang="en-US" dirty="0" smtClean="0"/>
              <a:t>的部分，</a:t>
            </a:r>
            <a:r>
              <a:rPr lang="en-US" altLang="zh-CN" dirty="0" err="1" smtClean="0"/>
              <a:t>ctr</a:t>
            </a:r>
            <a:r>
              <a:rPr lang="zh-CN" altLang="en-US" dirty="0" smtClean="0"/>
              <a:t>比较集中），平滑思想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a+x</a:t>
            </a:r>
            <a:r>
              <a:rPr lang="en-US" altLang="zh-CN" dirty="0" smtClean="0"/>
              <a:t>)/(</a:t>
            </a:r>
            <a:r>
              <a:rPr lang="en-US" altLang="zh-CN" dirty="0" err="1" smtClean="0"/>
              <a:t>b+y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69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由此可见，特征是否必须要离散化，和模型有关。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29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www.tensorflow.org</a:t>
            </a:r>
            <a:r>
              <a:rPr lang="en-US" dirty="0" smtClean="0"/>
              <a:t>/guide/</a:t>
            </a:r>
            <a:r>
              <a:rPr lang="en-US" dirty="0" err="1" smtClean="0"/>
              <a:t>feature_columns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77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第一个问题是，什么是特征，重点是和画像的区别，画像是给人读的，特征是给模型读的，比如画像是男，</a:t>
            </a:r>
            <a:r>
              <a:rPr lang="en-US" altLang="zh-CN" dirty="0" smtClean="0"/>
              <a:t>17</a:t>
            </a:r>
            <a:r>
              <a:rPr lang="zh-CN" altLang="en-US" dirty="0" smtClean="0"/>
              <a:t>岁；在特征上可以表示为一个</a:t>
            </a:r>
            <a:r>
              <a:rPr lang="en-US" altLang="zh-CN" dirty="0" smtClean="0"/>
              <a:t>0/1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bool</a:t>
            </a:r>
            <a:r>
              <a:rPr lang="zh-CN" altLang="en-US" dirty="0" smtClean="0"/>
              <a:t>值和一个</a:t>
            </a:r>
            <a:r>
              <a:rPr lang="en-US" altLang="zh-CN" dirty="0" smtClean="0"/>
              <a:t>0-100</a:t>
            </a:r>
            <a:r>
              <a:rPr lang="zh-CN" altLang="en-US" dirty="0" smtClean="0"/>
              <a:t>的实数值。有房有车的画像中的标签信息，表示为</a:t>
            </a:r>
            <a:r>
              <a:rPr lang="en-US" altLang="zh-CN" dirty="0" smtClean="0"/>
              <a:t>multi-hot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10100</a:t>
            </a:r>
            <a:r>
              <a:rPr lang="zh-CN" altLang="en-US" dirty="0" smtClean="0"/>
              <a:t>等</a:t>
            </a:r>
            <a:r>
              <a:rPr lang="en-US" altLang="zh-CN" dirty="0" err="1" smtClean="0"/>
              <a:t>bool</a:t>
            </a:r>
            <a:r>
              <a:rPr lang="zh-CN" altLang="en-US" dirty="0" smtClean="0"/>
              <a:t>型字符串的信息。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36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我们以一个实际的工程来举例，广告主要投放一个尿布广告，那定向的人群肯定是怀孕的妈妈，对于年龄这个特征来说，</a:t>
            </a:r>
            <a:r>
              <a:rPr lang="en-US" altLang="zh-CN" dirty="0" smtClean="0"/>
              <a:t>0-25</a:t>
            </a:r>
            <a:r>
              <a:rPr lang="zh-CN" altLang="en-US" dirty="0" smtClean="0"/>
              <a:t>可以认为是低意愿的区域，</a:t>
            </a:r>
            <a:r>
              <a:rPr lang="en-US" altLang="zh-CN" dirty="0" smtClean="0"/>
              <a:t>25-40</a:t>
            </a:r>
            <a:r>
              <a:rPr lang="zh-CN" altLang="en-US" dirty="0" smtClean="0"/>
              <a:t>岁可以认为是高意愿的区域，</a:t>
            </a:r>
            <a:r>
              <a:rPr lang="en-US" altLang="zh-CN" dirty="0" smtClean="0"/>
              <a:t>40</a:t>
            </a:r>
            <a:r>
              <a:rPr lang="zh-CN" altLang="en-US" dirty="0" smtClean="0"/>
              <a:t>岁以上可以认为是低意愿的区域，可见，意愿值和年龄并非成正比。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3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对于模型来说，如果采用</a:t>
            </a:r>
            <a:r>
              <a:rPr lang="en-US" altLang="zh-CN" dirty="0" smtClean="0"/>
              <a:t>LR</a:t>
            </a:r>
            <a:r>
              <a:rPr lang="zh-CN" altLang="en-US" dirty="0" smtClean="0"/>
              <a:t>的线性模型，会如左图的情况，无法拟合；但是，如果将特征分段，分成</a:t>
            </a:r>
            <a:r>
              <a:rPr lang="en-US" altLang="zh-CN" dirty="0" smtClean="0"/>
              <a:t>0-25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25-40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40</a:t>
            </a:r>
            <a:r>
              <a:rPr lang="zh-CN" altLang="en-US" dirty="0" smtClean="0"/>
              <a:t>以上的段，每一段用</a:t>
            </a:r>
            <a:r>
              <a:rPr lang="en-US" altLang="zh-CN" dirty="0" err="1" smtClean="0"/>
              <a:t>bool</a:t>
            </a:r>
            <a:r>
              <a:rPr lang="zh-CN" altLang="en-US" dirty="0" smtClean="0"/>
              <a:t>型来表示，变可以进行较好的拟合。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11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同样的，对于树模型来说，也能够非线性地处理特征，并且可以自动分段，很好地拟合了年龄和意愿值的关系。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</a:t>
            </a:r>
            <a:r>
              <a:rPr lang="en-US" altLang="zh-CN" dirty="0" smtClean="0"/>
              <a:t>DNN</a:t>
            </a:r>
            <a:r>
              <a:rPr lang="zh-CN" altLang="en-US" dirty="0" smtClean="0"/>
              <a:t>来说，也是可以拟合的，为此我们特地写了一个程序，来自动化输出拟合的方案。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由此可见，特征是否必须要离散化，和模型有关。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06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对于刚刚的年龄特征，一种离散化方法是凭借经验，</a:t>
            </a:r>
            <a:r>
              <a:rPr lang="en-US" altLang="zh-CN" dirty="0" smtClean="0"/>
              <a:t>0-18</a:t>
            </a:r>
            <a:r>
              <a:rPr lang="zh-CN" altLang="en-US" dirty="0" smtClean="0"/>
              <a:t>未成年，</a:t>
            </a:r>
            <a:r>
              <a:rPr lang="en-US" altLang="zh-CN" dirty="0" smtClean="0"/>
              <a:t>18-25</a:t>
            </a:r>
            <a:r>
              <a:rPr lang="zh-CN" altLang="en-US" dirty="0" smtClean="0"/>
              <a:t>上大学，</a:t>
            </a:r>
            <a:r>
              <a:rPr lang="en-US" altLang="zh-CN" dirty="0" smtClean="0"/>
              <a:t>25-35</a:t>
            </a:r>
            <a:r>
              <a:rPr lang="zh-CN" altLang="en-US" dirty="0" smtClean="0"/>
              <a:t>成家立业，</a:t>
            </a:r>
            <a:r>
              <a:rPr lang="en-US" altLang="zh-CN" dirty="0" smtClean="0"/>
              <a:t>35-45</a:t>
            </a:r>
            <a:r>
              <a:rPr lang="zh-CN" altLang="en-US" dirty="0" smtClean="0"/>
              <a:t>生儿育女，</a:t>
            </a:r>
            <a:r>
              <a:rPr lang="en-US" altLang="zh-CN" dirty="0" smtClean="0"/>
              <a:t>45</a:t>
            </a:r>
            <a:r>
              <a:rPr lang="zh-CN" altLang="en-US" dirty="0" smtClean="0"/>
              <a:t>以上休养生息。</a:t>
            </a:r>
            <a:endParaRPr lang="en-US" altLang="zh-CN" dirty="0" smtClean="0"/>
          </a:p>
          <a:p>
            <a:r>
              <a:rPr lang="zh-CN" altLang="en-US" dirty="0" smtClean="0"/>
              <a:t>优点是加入了人的先验知识，缺点是在很多领域没有这个先验。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88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其他比较暴力的方法是，直接等距离分</a:t>
            </a:r>
            <a:r>
              <a:rPr lang="en-US" altLang="zh-CN" dirty="0" smtClean="0"/>
              <a:t>5</a:t>
            </a:r>
            <a:r>
              <a:rPr lang="zh-CN" altLang="en-US" dirty="0" smtClean="0"/>
              <a:t>段，喂给模型。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1F53D-F1A8-DE4F-94AC-9CE45D38CC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82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8C0D-C0B4-9B4F-966F-F2DE8FAE02CB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C4F1-0B5A-314A-A36C-40E7AD47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26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8C0D-C0B4-9B4F-966F-F2DE8FAE02CB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C4F1-0B5A-314A-A36C-40E7AD47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5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8C0D-C0B4-9B4F-966F-F2DE8FAE02CB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C4F1-0B5A-314A-A36C-40E7AD47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8C0D-C0B4-9B4F-966F-F2DE8FAE02CB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C4F1-0B5A-314A-A36C-40E7AD47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8C0D-C0B4-9B4F-966F-F2DE8FAE02CB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C4F1-0B5A-314A-A36C-40E7AD47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7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8C0D-C0B4-9B4F-966F-F2DE8FAE02CB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C4F1-0B5A-314A-A36C-40E7AD47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9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8C0D-C0B4-9B4F-966F-F2DE8FAE02CB}" type="datetimeFigureOut">
              <a:rPr lang="en-US" smtClean="0"/>
              <a:t>3/18/19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C4F1-0B5A-314A-A36C-40E7AD47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15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8C0D-C0B4-9B4F-966F-F2DE8FAE02CB}" type="datetimeFigureOut">
              <a:rPr lang="en-US" smtClean="0"/>
              <a:t>3/18/19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C4F1-0B5A-314A-A36C-40E7AD47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71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8C0D-C0B4-9B4F-966F-F2DE8FAE02CB}" type="datetimeFigureOut">
              <a:rPr lang="en-US" smtClean="0"/>
              <a:t>3/18/19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C4F1-0B5A-314A-A36C-40E7AD47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10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8C0D-C0B4-9B4F-966F-F2DE8FAE02CB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C4F1-0B5A-314A-A36C-40E7AD47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0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8C0D-C0B4-9B4F-966F-F2DE8FAE02CB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C4F1-0B5A-314A-A36C-40E7AD47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44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F8C0D-C0B4-9B4F-966F-F2DE8FAE02CB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FC4F1-0B5A-314A-A36C-40E7AD47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9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nsorflow.org/guide/feature_columns" TargetMode="External"/><Relationship Id="rId3" Type="http://schemas.openxmlformats.org/officeDocument/2006/relationships/hyperlink" Target="https://spark.apache.org/docs/latest/ml-feature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特征工程综述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郭鑫鹏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76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如何离散化？等频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1933903" y="2427335"/>
            <a:ext cx="6821214" cy="3037564"/>
          </a:xfrm>
          <a:custGeom>
            <a:avLst/>
            <a:gdLst>
              <a:gd name="connsiteX0" fmla="*/ 0 w 6821214"/>
              <a:gd name="connsiteY0" fmla="*/ 2963992 h 3037564"/>
              <a:gd name="connsiteX1" fmla="*/ 2154621 w 6821214"/>
              <a:gd name="connsiteY1" fmla="*/ 75 h 3037564"/>
              <a:gd name="connsiteX2" fmla="*/ 6821214 w 6821214"/>
              <a:gd name="connsiteY2" fmla="*/ 3037564 h 3037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1214" h="3037564">
                <a:moveTo>
                  <a:pt x="0" y="2963992"/>
                </a:moveTo>
                <a:cubicBezTo>
                  <a:pt x="508876" y="1475902"/>
                  <a:pt x="1017752" y="-12187"/>
                  <a:pt x="2154621" y="75"/>
                </a:cubicBezTo>
                <a:cubicBezTo>
                  <a:pt x="3291490" y="12337"/>
                  <a:pt x="6542690" y="2895674"/>
                  <a:pt x="6821214" y="3037564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408387" y="5743861"/>
            <a:ext cx="7977351" cy="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408387" y="2821986"/>
            <a:ext cx="31531" cy="292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1236" y="26373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意愿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632759" y="53745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年龄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136254" y="4412508"/>
            <a:ext cx="6308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[0, 20%), [20%, 40%), [40%, 60%), [60%, 80%), [80%, 100%)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260640" y="5004215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优：分布集中的值可以更好地打散！</a:t>
            </a:r>
            <a:endParaRPr lang="en-US" altLang="zh-CN" sz="2000" dirty="0" smtClean="0"/>
          </a:p>
          <a:p>
            <a:r>
              <a:rPr lang="zh-CN" altLang="en-US" sz="2000" dirty="0" smtClean="0"/>
              <a:t>缺：计算复杂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391" y="2339866"/>
            <a:ext cx="3580776" cy="268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如何离散化？观察</a:t>
            </a:r>
            <a:r>
              <a:rPr lang="en-US" altLang="zh-CN" dirty="0" smtClean="0"/>
              <a:t>x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zh-CN" altLang="en-US" dirty="0" smtClean="0"/>
              <a:t>的关系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2180867" y="2482756"/>
            <a:ext cx="6821214" cy="3037564"/>
          </a:xfrm>
          <a:custGeom>
            <a:avLst/>
            <a:gdLst>
              <a:gd name="connsiteX0" fmla="*/ 0 w 6821214"/>
              <a:gd name="connsiteY0" fmla="*/ 2963992 h 3037564"/>
              <a:gd name="connsiteX1" fmla="*/ 2154621 w 6821214"/>
              <a:gd name="connsiteY1" fmla="*/ 75 h 3037564"/>
              <a:gd name="connsiteX2" fmla="*/ 6821214 w 6821214"/>
              <a:gd name="connsiteY2" fmla="*/ 3037564 h 3037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1214" h="3037564">
                <a:moveTo>
                  <a:pt x="0" y="2963992"/>
                </a:moveTo>
                <a:cubicBezTo>
                  <a:pt x="508876" y="1475902"/>
                  <a:pt x="1017752" y="-12187"/>
                  <a:pt x="2154621" y="75"/>
                </a:cubicBezTo>
                <a:cubicBezTo>
                  <a:pt x="3291490" y="12337"/>
                  <a:pt x="6542690" y="2895674"/>
                  <a:pt x="6821214" y="3037564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655351" y="5799282"/>
            <a:ext cx="7977351" cy="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655351" y="2877407"/>
            <a:ext cx="31531" cy="292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8200" y="26927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意愿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879723" y="54299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年龄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317502" y="5331134"/>
            <a:ext cx="8933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557723" y="5331134"/>
            <a:ext cx="12822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71212" y="5331134"/>
            <a:ext cx="33633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11184" y="5935917"/>
            <a:ext cx="65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n-US" altLang="zh-CN" dirty="0" smtClean="0"/>
              <a:t>5</a:t>
            </a:r>
            <a:r>
              <a:rPr lang="zh-CN" altLang="en-US" dirty="0" smtClean="0"/>
              <a:t>岁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35032" y="5935917"/>
            <a:ext cx="65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岁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10577" y="2573126"/>
            <a:ext cx="0" cy="29471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955442" y="2573126"/>
            <a:ext cx="0" cy="29471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73435" y="48943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低意愿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713426" y="488676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高意愿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320296" y="488676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低意愿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924939" y="6305249"/>
            <a:ext cx="3171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[0, 25%), [25%, 40%), [</a:t>
            </a:r>
            <a:r>
              <a:rPr lang="en-US" sz="2000" smtClean="0"/>
              <a:t>40%+)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067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如何离散化？</a:t>
            </a:r>
            <a:r>
              <a:rPr lang="en-US" altLang="zh-CN" dirty="0" smtClean="0"/>
              <a:t>f(x)</a:t>
            </a:r>
            <a:r>
              <a:rPr lang="zh-CN" altLang="en-US" dirty="0" smtClean="0"/>
              <a:t>后等距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655351" y="5799282"/>
            <a:ext cx="3221449" cy="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655351" y="2877407"/>
            <a:ext cx="31531" cy="292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8200" y="2692741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pdf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75324" y="542995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ctr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759527" y="3239346"/>
            <a:ext cx="2673928" cy="2399454"/>
          </a:xfrm>
          <a:custGeom>
            <a:avLst/>
            <a:gdLst>
              <a:gd name="connsiteX0" fmla="*/ 0 w 2673928"/>
              <a:gd name="connsiteY0" fmla="*/ 1055563 h 2399454"/>
              <a:gd name="connsiteX1" fmla="*/ 277091 w 2673928"/>
              <a:gd name="connsiteY1" fmla="*/ 16472 h 2399454"/>
              <a:gd name="connsiteX2" fmla="*/ 789709 w 2673928"/>
              <a:gd name="connsiteY2" fmla="*/ 1789854 h 2399454"/>
              <a:gd name="connsiteX3" fmla="*/ 2673928 w 2673928"/>
              <a:gd name="connsiteY3" fmla="*/ 2399454 h 2399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3928" h="2399454">
                <a:moveTo>
                  <a:pt x="0" y="1055563"/>
                </a:moveTo>
                <a:cubicBezTo>
                  <a:pt x="72736" y="474826"/>
                  <a:pt x="145473" y="-105910"/>
                  <a:pt x="277091" y="16472"/>
                </a:cubicBezTo>
                <a:cubicBezTo>
                  <a:pt x="408709" y="138854"/>
                  <a:pt x="390236" y="1392690"/>
                  <a:pt x="789709" y="1789854"/>
                </a:cubicBezTo>
                <a:cubicBezTo>
                  <a:pt x="1189182" y="2187018"/>
                  <a:pt x="2673928" y="2399454"/>
                  <a:pt x="2673928" y="23994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7120252" y="5799282"/>
            <a:ext cx="3221449" cy="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7120252" y="2877407"/>
            <a:ext cx="31531" cy="292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565567" y="2631203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pdf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0440225" y="542995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ctr</a:t>
            </a:r>
            <a:endParaRPr lang="en-US" dirty="0"/>
          </a:p>
        </p:txBody>
      </p:sp>
      <p:sp>
        <p:nvSpPr>
          <p:cNvPr id="31" name="Right Arrow 30"/>
          <p:cNvSpPr/>
          <p:nvPr/>
        </p:nvSpPr>
        <p:spPr>
          <a:xfrm>
            <a:off x="5361352" y="3853435"/>
            <a:ext cx="1148385" cy="48490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592948" y="433701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Logx</a:t>
            </a:r>
            <a:endParaRPr lang="en-US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5592948" y="2766788"/>
            <a:ext cx="40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nx</a:t>
            </a:r>
            <a:endParaRPr lang="en-US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5592948" y="4679715"/>
            <a:ext cx="91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mLognx</a:t>
            </a:r>
            <a:endParaRPr lang="en-US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5592948" y="314273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Sqrt</a:t>
            </a:r>
            <a:r>
              <a:rPr lang="en-US" dirty="0" smtClean="0"/>
              <a:t>(x)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592948" y="353078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X^n</a:t>
            </a:r>
            <a:endParaRPr lang="en-US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5592948" y="51112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区域放大</a:t>
            </a:r>
            <a:endParaRPr lang="en-US" dirty="0" smtClean="0"/>
          </a:p>
        </p:txBody>
      </p:sp>
      <p:sp>
        <p:nvSpPr>
          <p:cNvPr id="46" name="Freeform 45"/>
          <p:cNvSpPr/>
          <p:nvPr/>
        </p:nvSpPr>
        <p:spPr>
          <a:xfrm>
            <a:off x="7370618" y="3100890"/>
            <a:ext cx="3048000" cy="1291001"/>
          </a:xfrm>
          <a:custGeom>
            <a:avLst/>
            <a:gdLst>
              <a:gd name="connsiteX0" fmla="*/ 0 w 3048000"/>
              <a:gd name="connsiteY0" fmla="*/ 1027765 h 1291001"/>
              <a:gd name="connsiteX1" fmla="*/ 817418 w 3048000"/>
              <a:gd name="connsiteY1" fmla="*/ 2528 h 1291001"/>
              <a:gd name="connsiteX2" fmla="*/ 3048000 w 3048000"/>
              <a:gd name="connsiteY2" fmla="*/ 1291001 h 129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0" h="1291001">
                <a:moveTo>
                  <a:pt x="0" y="1027765"/>
                </a:moveTo>
                <a:cubicBezTo>
                  <a:pt x="154709" y="493210"/>
                  <a:pt x="309418" y="-41345"/>
                  <a:pt x="817418" y="2528"/>
                </a:cubicBezTo>
                <a:cubicBezTo>
                  <a:pt x="1325418" y="46401"/>
                  <a:pt x="3048000" y="1291001"/>
                  <a:pt x="3048000" y="129100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>
            <a:off x="7622358" y="2877407"/>
            <a:ext cx="0" cy="29471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218104" y="2852088"/>
            <a:ext cx="0" cy="29471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883122" y="2918294"/>
            <a:ext cx="0" cy="29471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9534286" y="2918294"/>
            <a:ext cx="0" cy="29471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0130031" y="2877407"/>
            <a:ext cx="0" cy="29471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592948" y="55428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平滑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987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 smtClean="0"/>
              <a:t>应用哪种离散化方法，需要根据对应的数据分布进行分析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432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特征类型转换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连续到离散？</a:t>
            </a:r>
            <a:r>
              <a:rPr lang="en-US" altLang="zh-CN" dirty="0" smtClean="0"/>
              <a:t>--</a:t>
            </a:r>
            <a:r>
              <a:rPr lang="zh-CN" altLang="en-US" dirty="0" smtClean="0"/>
              <a:t>可以用离散化。</a:t>
            </a:r>
            <a:endParaRPr lang="en-US" altLang="zh-CN" dirty="0" smtClean="0"/>
          </a:p>
          <a:p>
            <a:r>
              <a:rPr lang="zh-CN" altLang="en-US" dirty="0" smtClean="0"/>
              <a:t>离散到连续？</a:t>
            </a:r>
            <a:r>
              <a:rPr lang="en-US" altLang="zh-CN" dirty="0" smtClean="0"/>
              <a:t>--Embedding</a:t>
            </a:r>
            <a:r>
              <a:rPr lang="zh-CN" altLang="en-US" dirty="0" smtClean="0"/>
              <a:t>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4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Bag</a:t>
            </a:r>
            <a:r>
              <a:rPr lang="zh-CN" altLang="en-US" dirty="0" smtClean="0"/>
              <a:t> </a:t>
            </a:r>
            <a:r>
              <a:rPr lang="en-US" altLang="zh-CN" dirty="0" smtClean="0"/>
              <a:t>of Words-LDA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选材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内容：描述，评论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行为：点击，下载，搜索等</a:t>
            </a:r>
            <a:endParaRPr lang="en-US" altLang="zh-CN" dirty="0" smtClean="0"/>
          </a:p>
          <a:p>
            <a:pPr marL="228600" lvl="1">
              <a:spcBef>
                <a:spcPts val="1000"/>
              </a:spcBef>
            </a:pPr>
            <a:r>
              <a:rPr lang="zh-CN" altLang="en-US" sz="2800" dirty="0" smtClean="0"/>
              <a:t>怎么用</a:t>
            </a:r>
            <a:endParaRPr lang="en-US" altLang="zh-CN" sz="2800" dirty="0" smtClean="0"/>
          </a:p>
          <a:p>
            <a:pPr marL="685800" lvl="2">
              <a:spcBef>
                <a:spcPts val="1000"/>
              </a:spcBef>
            </a:pPr>
            <a:r>
              <a:rPr lang="zh-CN" altLang="en-US" dirty="0" smtClean="0"/>
              <a:t>选取</a:t>
            </a:r>
            <a:r>
              <a:rPr lang="en-US" altLang="zh-CN" dirty="0" smtClean="0"/>
              <a:t>doc-topic</a:t>
            </a:r>
            <a:r>
              <a:rPr lang="zh-CN" altLang="en-US" dirty="0" smtClean="0"/>
              <a:t>（比如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描述），选取</a:t>
            </a:r>
            <a:r>
              <a:rPr lang="en-US" altLang="zh-CN" dirty="0" smtClean="0"/>
              <a:t>word-topic</a:t>
            </a:r>
            <a:r>
              <a:rPr lang="zh-CN" altLang="en-US" dirty="0" smtClean="0"/>
              <a:t>（比如下载序列建模）的向量</a:t>
            </a:r>
            <a:endParaRPr lang="en-US" altLang="zh-CN" dirty="0" smtClean="0"/>
          </a:p>
          <a:p>
            <a:pPr marL="685800" lvl="2">
              <a:spcBef>
                <a:spcPts val="1000"/>
              </a:spcBef>
            </a:pPr>
            <a:r>
              <a:rPr lang="zh-CN" altLang="en-US" dirty="0" smtClean="0"/>
              <a:t>选取</a:t>
            </a:r>
            <a:r>
              <a:rPr lang="en-US" altLang="zh-CN" dirty="0" err="1" smtClean="0"/>
              <a:t>topn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topic</a:t>
            </a:r>
            <a:r>
              <a:rPr lang="zh-CN" altLang="en-US" dirty="0" smtClean="0"/>
              <a:t>（比如选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topic</a:t>
            </a:r>
            <a:r>
              <a:rPr lang="zh-CN" altLang="en-US" dirty="0" smtClean="0"/>
              <a:t>里值最大的</a:t>
            </a:r>
            <a:r>
              <a:rPr lang="en-US" altLang="zh-CN" dirty="0" err="1" smtClean="0"/>
              <a:t>topn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725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</a:t>
            </a:r>
            <a:r>
              <a:rPr lang="en-US" altLang="zh-CN" dirty="0" smtClean="0"/>
              <a:t>ord2vec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选材</a:t>
            </a:r>
            <a:endParaRPr lang="en-US" altLang="zh-CN" dirty="0"/>
          </a:p>
          <a:p>
            <a:pPr lvl="1"/>
            <a:r>
              <a:rPr lang="zh-CN" altLang="en-US" dirty="0"/>
              <a:t>内容：描述，评论</a:t>
            </a:r>
            <a:endParaRPr lang="en-US" altLang="zh-CN" dirty="0"/>
          </a:p>
          <a:p>
            <a:pPr lvl="1"/>
            <a:r>
              <a:rPr lang="zh-CN" altLang="en-US" dirty="0"/>
              <a:t>行为：点击，下载，</a:t>
            </a:r>
            <a:r>
              <a:rPr lang="zh-CN" altLang="en-US" dirty="0" smtClean="0"/>
              <a:t>搜索等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特点：加入序列信息！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228600" lvl="1">
              <a:spcBef>
                <a:spcPts val="1000"/>
              </a:spcBef>
            </a:pPr>
            <a:r>
              <a:rPr lang="zh-CN" altLang="en-US" sz="2800" dirty="0"/>
              <a:t>怎么</a:t>
            </a:r>
            <a:r>
              <a:rPr lang="zh-CN" altLang="en-US" sz="2800" dirty="0" smtClean="0"/>
              <a:t>用</a:t>
            </a:r>
            <a:endParaRPr lang="en-US" altLang="zh-CN" dirty="0">
              <a:solidFill>
                <a:srgbClr val="FF0000"/>
              </a:solidFill>
            </a:endParaRPr>
          </a:p>
          <a:p>
            <a:pPr marL="685800" lvl="2">
              <a:spcBef>
                <a:spcPts val="1000"/>
              </a:spcBef>
            </a:pPr>
            <a:r>
              <a:rPr lang="zh-CN" altLang="en-US" dirty="0" smtClean="0"/>
              <a:t>选取词向量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88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关系链数据？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随机游走一些序列，跑</a:t>
            </a:r>
            <a:r>
              <a:rPr lang="en-US" altLang="zh-CN" dirty="0" smtClean="0"/>
              <a:t>Word2vec</a:t>
            </a:r>
            <a:r>
              <a:rPr lang="zh-CN" altLang="en-US" dirty="0" smtClean="0"/>
              <a:t>，得到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7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FM </a:t>
            </a:r>
            <a:r>
              <a:rPr lang="en-US" sz="3200" dirty="0" smtClean="0"/>
              <a:t>v</a:t>
            </a:r>
            <a:r>
              <a:rPr lang="zh-CN" altLang="en-US" sz="3200" dirty="0" smtClean="0"/>
              <a:t>矩阵就是</a:t>
            </a:r>
            <a:r>
              <a:rPr lang="en-US" altLang="zh-CN" sz="3200" dirty="0" smtClean="0"/>
              <a:t>Embedding</a:t>
            </a:r>
            <a:r>
              <a:rPr lang="zh-CN" altLang="en-US" sz="3200" dirty="0" smtClean="0"/>
              <a:t>向量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654" y="1690688"/>
            <a:ext cx="59527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5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MV-DSSM</a:t>
            </a:r>
            <a:r>
              <a:rPr lang="zh-CN" altLang="en-US" dirty="0" smtClean="0"/>
              <a:t> </a:t>
            </a:r>
            <a:r>
              <a:rPr lang="en-US" altLang="zh-CN" sz="3200" dirty="0" smtClean="0"/>
              <a:t>128</a:t>
            </a:r>
            <a:r>
              <a:rPr lang="zh-CN" altLang="en-US" sz="3200" dirty="0" smtClean="0"/>
              <a:t>向量就是</a:t>
            </a:r>
            <a:r>
              <a:rPr lang="en-US" altLang="zh-CN" sz="3200" dirty="0"/>
              <a:t>Embedding</a:t>
            </a:r>
            <a:r>
              <a:rPr lang="zh-CN" altLang="en-US" sz="3200" dirty="0"/>
              <a:t>向量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5327" y="1690688"/>
            <a:ext cx="64446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什么是特征？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画像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给人读的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男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17</a:t>
            </a:r>
            <a:r>
              <a:rPr lang="zh-CN" altLang="en-US" dirty="0" smtClean="0"/>
              <a:t>岁</a:t>
            </a:r>
            <a:endParaRPr lang="en-US" altLang="zh-CN" dirty="0" smtClean="0"/>
          </a:p>
          <a:p>
            <a:pPr lvl="1"/>
            <a:r>
              <a:rPr lang="zh-CN" altLang="en-US" dirty="0"/>
              <a:t>有房有车</a:t>
            </a:r>
            <a:endParaRPr lang="en-US" altLang="zh-CN" dirty="0"/>
          </a:p>
          <a:p>
            <a:pPr lvl="1"/>
            <a:r>
              <a:rPr lang="zh-CN" altLang="en-US" dirty="0" smtClean="0"/>
              <a:t>喜欢音乐</a:t>
            </a:r>
            <a:endParaRPr lang="en-US" altLang="zh-CN" dirty="0" smtClean="0"/>
          </a:p>
          <a:p>
            <a:pPr lvl="1"/>
            <a:r>
              <a:rPr lang="mr-IN" altLang="zh-CN" dirty="0" smtClean="0"/>
              <a:t>…</a:t>
            </a:r>
            <a:endParaRPr lang="en-US" altLang="zh-CN" dirty="0" smtClean="0"/>
          </a:p>
          <a:p>
            <a:r>
              <a:rPr lang="zh-CN" altLang="en-US" dirty="0" smtClean="0"/>
              <a:t>特征</a:t>
            </a:r>
            <a:r>
              <a:rPr lang="en-US" altLang="zh-CN" dirty="0" smtClean="0"/>
              <a:t> -&gt; </a:t>
            </a:r>
            <a:r>
              <a:rPr lang="zh-CN" altLang="en-US" dirty="0" smtClean="0"/>
              <a:t>给模型读的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</a:t>
            </a:r>
          </a:p>
          <a:p>
            <a:pPr lvl="1"/>
            <a:r>
              <a:rPr lang="en-US" altLang="zh-CN" dirty="0" smtClean="0"/>
              <a:t>17.0</a:t>
            </a:r>
          </a:p>
          <a:p>
            <a:pPr lvl="1"/>
            <a:r>
              <a:rPr lang="en-US" altLang="zh-CN" dirty="0" smtClean="0"/>
              <a:t>10100</a:t>
            </a:r>
          </a:p>
          <a:p>
            <a:pPr lvl="1"/>
            <a:r>
              <a:rPr lang="mr-IN" altLang="zh-CN" dirty="0" smtClean="0"/>
              <a:t>…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9187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模型？特征？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很多特征工程已经融入进模型中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07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GBDT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自动分段</a:t>
            </a:r>
            <a:endParaRPr lang="en-US" altLang="zh-CN" dirty="0"/>
          </a:p>
          <a:p>
            <a:r>
              <a:rPr lang="zh-CN" altLang="en-US" dirty="0" smtClean="0"/>
              <a:t>自动选择</a:t>
            </a:r>
            <a:endParaRPr lang="en-US" altLang="zh-CN" dirty="0" smtClean="0"/>
          </a:p>
          <a:p>
            <a:r>
              <a:rPr lang="zh-CN" altLang="en-US" dirty="0" smtClean="0"/>
              <a:t>自动组合</a:t>
            </a:r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096" y="1027906"/>
            <a:ext cx="61341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6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Field Embedding </a:t>
            </a:r>
            <a:r>
              <a:rPr lang="zh-CN" altLang="en-US" sz="3200" dirty="0" smtClean="0"/>
              <a:t>大小为</a:t>
            </a:r>
            <a:r>
              <a:rPr lang="en-US" altLang="zh-CN" sz="3200" dirty="0" smtClean="0"/>
              <a:t>field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size</a:t>
            </a:r>
            <a:r>
              <a:rPr lang="zh-CN" altLang="en-US" sz="3200" dirty="0" smtClean="0"/>
              <a:t> 的四次方根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4100" y="1690688"/>
            <a:ext cx="5041900" cy="280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91" y="4610823"/>
            <a:ext cx="115062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9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Shared Embedding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000" y="2280444"/>
            <a:ext cx="10160000" cy="344170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训练的更加充分，如下：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怎么存？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Sparse</a:t>
            </a:r>
            <a:r>
              <a:rPr lang="zh-CN" altLang="en-US" dirty="0" smtClean="0"/>
              <a:t>？</a:t>
            </a:r>
            <a:r>
              <a:rPr lang="en-US" altLang="zh-CN" dirty="0" smtClean="0"/>
              <a:t>Dense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en-US" altLang="zh-CN" dirty="0" smtClean="0"/>
              <a:t>One-Hot</a:t>
            </a:r>
            <a:r>
              <a:rPr lang="zh-CN" altLang="en-US" dirty="0" smtClean="0"/>
              <a:t>？</a:t>
            </a:r>
            <a:r>
              <a:rPr lang="en-US" altLang="zh-CN" dirty="0" err="1" smtClean="0"/>
              <a:t>MultiHot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有</a:t>
            </a:r>
            <a:r>
              <a:rPr lang="en-US" altLang="zh-CN" dirty="0" smtClean="0"/>
              <a:t>Value</a:t>
            </a:r>
            <a:r>
              <a:rPr lang="zh-CN" altLang="en-US" dirty="0" smtClean="0"/>
              <a:t>？无</a:t>
            </a:r>
            <a:r>
              <a:rPr lang="en-US" altLang="zh-CN" dirty="0" smtClean="0"/>
              <a:t>Value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zh-CN" altLang="en-US" dirty="0" smtClean="0"/>
              <a:t>总结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Slot: Key</a:t>
            </a:r>
            <a:r>
              <a:rPr lang="zh-CN" altLang="en-US" dirty="0" smtClean="0"/>
              <a:t>格式 （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标签：射击，</a:t>
            </a:r>
            <a:r>
              <a:rPr lang="en-US" altLang="zh-CN" dirty="0" smtClean="0"/>
              <a:t>MOBA</a:t>
            </a:r>
            <a:r>
              <a:rPr lang="zh-CN" altLang="en-US" dirty="0" smtClean="0"/>
              <a:t>，手游</a:t>
            </a:r>
            <a:r>
              <a:rPr lang="en-US" altLang="zh-CN" dirty="0" smtClean="0"/>
              <a:t>, </a:t>
            </a:r>
            <a:r>
              <a:rPr lang="mr-IN" altLang="zh-CN" dirty="0" smtClean="0"/>
              <a:t>…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Slot: Dense</a:t>
            </a:r>
            <a:r>
              <a:rPr lang="zh-CN" altLang="en-US" dirty="0" smtClean="0"/>
              <a:t>格式 （</a:t>
            </a:r>
            <a:r>
              <a:rPr lang="en-US" altLang="zh-CN" dirty="0" smtClean="0"/>
              <a:t>APP64</a:t>
            </a:r>
            <a:r>
              <a:rPr lang="zh-CN" altLang="en-US" dirty="0" smtClean="0"/>
              <a:t>维向量）</a:t>
            </a:r>
            <a:endParaRPr lang="en-US" altLang="zh-CN" dirty="0" smtClean="0"/>
          </a:p>
          <a:p>
            <a:pPr lvl="1"/>
            <a:r>
              <a:rPr lang="en-US" altLang="zh-CN" dirty="0"/>
              <a:t>Slot: Key: Value</a:t>
            </a:r>
            <a:r>
              <a:rPr lang="zh-CN" altLang="en-US" dirty="0" smtClean="0"/>
              <a:t>格式 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（用户在某个类型上的下载次数）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 smtClean="0"/>
              <a:t>（参考</a:t>
            </a:r>
            <a:r>
              <a:rPr lang="en-US" altLang="zh-CN" dirty="0" err="1" smtClean="0"/>
              <a:t>xdl</a:t>
            </a:r>
            <a:r>
              <a:rPr lang="zh-CN" altLang="en-US" dirty="0" smtClean="0"/>
              <a:t>的格式）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063" y="228600"/>
            <a:ext cx="76581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Matrix, </a:t>
            </a:r>
            <a:r>
              <a:rPr lang="en-US" altLang="zh-CN" dirty="0" err="1" smtClean="0"/>
              <a:t>Vec</a:t>
            </a:r>
            <a:r>
              <a:rPr lang="en-US" altLang="zh-CN" dirty="0" smtClean="0"/>
              <a:t>, Dot Kernel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Embedding</a:t>
            </a:r>
            <a:r>
              <a:rPr lang="zh-CN" altLang="en-US" dirty="0" smtClean="0"/>
              <a:t>之后的向量</a:t>
            </a:r>
            <a:r>
              <a:rPr lang="en-US" altLang="zh-CN" dirty="0" smtClean="0"/>
              <a:t>Cross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方案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：外积 ，</a:t>
            </a:r>
            <a:r>
              <a:rPr lang="en-US" dirty="0" smtClean="0"/>
              <a:t>[</a:t>
            </a:r>
            <a:r>
              <a:rPr lang="en-US" dirty="0" err="1" smtClean="0"/>
              <a:t>embed_size</a:t>
            </a:r>
            <a:r>
              <a:rPr lang="en-US" dirty="0"/>
              <a:t>, </a:t>
            </a:r>
            <a:r>
              <a:rPr lang="en-US" dirty="0" err="1"/>
              <a:t>num_pairs</a:t>
            </a:r>
            <a:r>
              <a:rPr lang="en-US" dirty="0"/>
              <a:t>, </a:t>
            </a:r>
            <a:r>
              <a:rPr lang="en-US" dirty="0" err="1"/>
              <a:t>embed_size</a:t>
            </a:r>
            <a:r>
              <a:rPr lang="en-US" dirty="0" smtClean="0"/>
              <a:t>]</a:t>
            </a:r>
          </a:p>
          <a:p>
            <a:r>
              <a:rPr lang="zh-CN" altLang="en-US" dirty="0" smtClean="0"/>
              <a:t>方案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en-US" altLang="zh-CN" dirty="0" smtClean="0"/>
              <a:t>element-wise</a:t>
            </a:r>
            <a:r>
              <a:rPr lang="zh-CN" altLang="en-US" dirty="0" smtClean="0"/>
              <a:t>，</a:t>
            </a:r>
            <a:r>
              <a:rPr lang="en-US" dirty="0"/>
              <a:t>[</a:t>
            </a:r>
            <a:r>
              <a:rPr lang="en-US" dirty="0" err="1"/>
              <a:t>num_pairs</a:t>
            </a:r>
            <a:r>
              <a:rPr lang="en-US" dirty="0"/>
              <a:t>, </a:t>
            </a:r>
            <a:r>
              <a:rPr lang="en-US" dirty="0" err="1"/>
              <a:t>embed_size</a:t>
            </a:r>
            <a:r>
              <a:rPr lang="en-US" dirty="0"/>
              <a:t>]</a:t>
            </a:r>
            <a:endParaRPr lang="en-US" dirty="0" smtClean="0"/>
          </a:p>
          <a:p>
            <a:r>
              <a:rPr lang="zh-CN" altLang="en-US" dirty="0" smtClean="0"/>
              <a:t>方案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：内积，</a:t>
            </a:r>
            <a:r>
              <a:rPr lang="en-US" dirty="0"/>
              <a:t>[</a:t>
            </a:r>
            <a:r>
              <a:rPr lang="en-US" dirty="0" err="1"/>
              <a:t>num_pairs</a:t>
            </a:r>
            <a:r>
              <a:rPr lang="en-US" dirty="0"/>
              <a:t>, 1]</a:t>
            </a:r>
          </a:p>
        </p:txBody>
      </p:sp>
    </p:spTree>
    <p:extLst>
      <p:ext uri="{BB962C8B-B14F-4D97-AF65-F5344CB8AC3E}">
        <p14:creationId xmlns:p14="http://schemas.microsoft.com/office/powerpoint/2010/main" val="8226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单特征</a:t>
            </a:r>
            <a:r>
              <a:rPr lang="en-US" altLang="zh-CN" dirty="0" smtClean="0"/>
              <a:t>AUC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衡量单特征和</a:t>
            </a:r>
            <a:r>
              <a:rPr lang="en-US" altLang="zh-CN" dirty="0" smtClean="0"/>
              <a:t>label</a:t>
            </a:r>
            <a:r>
              <a:rPr lang="zh-CN" altLang="en-US" dirty="0" smtClean="0"/>
              <a:t>的关系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明文？</a:t>
            </a:r>
            <a:r>
              <a:rPr lang="en-US" altLang="zh-CN" dirty="0" smtClean="0"/>
              <a:t>ID</a:t>
            </a:r>
            <a:r>
              <a:rPr lang="zh-CN" altLang="en-US" dirty="0" smtClean="0"/>
              <a:t>化？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ID</a:t>
            </a:r>
            <a:r>
              <a:rPr lang="zh-CN" altLang="en-US" dirty="0" smtClean="0"/>
              <a:t>化</a:t>
            </a:r>
            <a:endParaRPr lang="en-US" altLang="zh-CN" dirty="0"/>
          </a:p>
          <a:p>
            <a:pPr lvl="1"/>
            <a:r>
              <a:rPr lang="zh-CN" altLang="en-US" dirty="0" smtClean="0"/>
              <a:t>支持的工具包比较多</a:t>
            </a:r>
            <a:endParaRPr lang="en-US" altLang="zh-CN" dirty="0"/>
          </a:p>
          <a:p>
            <a:pPr marL="228600" lvl="1">
              <a:spcBef>
                <a:spcPts val="1000"/>
              </a:spcBef>
            </a:pPr>
            <a:r>
              <a:rPr lang="zh-CN" altLang="en-US" sz="2800" dirty="0" smtClean="0"/>
              <a:t>明文</a:t>
            </a:r>
            <a:endParaRPr lang="en-US" altLang="zh-CN" sz="2800" dirty="0"/>
          </a:p>
          <a:p>
            <a:pPr lvl="1"/>
            <a:r>
              <a:rPr lang="zh-CN" altLang="en-US" dirty="0" smtClean="0"/>
              <a:t>明文特征更易懂，方便</a:t>
            </a:r>
            <a:r>
              <a:rPr lang="en-US" altLang="zh-CN" dirty="0" smtClean="0"/>
              <a:t>debug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99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线上不断涌现的新词？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Hash</a:t>
            </a:r>
            <a:r>
              <a:rPr lang="zh-CN" altLang="en-US" dirty="0" smtClean="0"/>
              <a:t>分桶！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1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特征类型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90564" cy="435133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400" dirty="0" smtClean="0"/>
              <a:t>数值特征：截断，分桶，缩放，缺失值的填均值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中位值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单独编码</a:t>
            </a:r>
            <a:endParaRPr lang="en-US" altLang="zh-CN" sz="2400" dirty="0" smtClean="0"/>
          </a:p>
          <a:p>
            <a:r>
              <a:rPr lang="en-US" altLang="zh-CN" sz="2400" dirty="0" smtClean="0"/>
              <a:t>Rank</a:t>
            </a:r>
            <a:r>
              <a:rPr lang="zh-CN" altLang="en-US" sz="2400" dirty="0" smtClean="0"/>
              <a:t>特征：排名特征，然后分桶等</a:t>
            </a:r>
            <a:endParaRPr lang="en-US" altLang="zh-CN" sz="2400" dirty="0" smtClean="0"/>
          </a:p>
          <a:p>
            <a:r>
              <a:rPr lang="zh-CN" altLang="en-US" sz="2400" dirty="0" smtClean="0"/>
              <a:t>时间特征：周末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工作日，</a:t>
            </a:r>
            <a:r>
              <a:rPr lang="en-US" altLang="zh-CN" sz="2400" dirty="0"/>
              <a:t>24h</a:t>
            </a:r>
            <a:r>
              <a:rPr lang="zh-CN" altLang="en-US" sz="2400" dirty="0" smtClean="0"/>
              <a:t>分段，月初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中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末，时间间隔，时间窗口统计</a:t>
            </a:r>
            <a:endParaRPr lang="en-US" altLang="zh-CN" sz="2400" dirty="0" smtClean="0"/>
          </a:p>
          <a:p>
            <a:r>
              <a:rPr lang="zh-CN" altLang="en-US" sz="2400" dirty="0" smtClean="0"/>
              <a:t>空间特征：</a:t>
            </a:r>
            <a:r>
              <a:rPr lang="zh-CN" altLang="en-US" sz="2400" dirty="0"/>
              <a:t>家，公司等的</a:t>
            </a:r>
            <a:r>
              <a:rPr lang="en-US" altLang="zh-CN" sz="2400" dirty="0"/>
              <a:t>poi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识别，经纬度</a:t>
            </a:r>
            <a:r>
              <a:rPr lang="en-US" altLang="zh-CN" sz="2400" dirty="0" err="1" smtClean="0"/>
              <a:t>geohash</a:t>
            </a:r>
            <a:r>
              <a:rPr lang="zh-CN" altLang="en-US" sz="2400" dirty="0" smtClean="0"/>
              <a:t>，各种距离</a:t>
            </a:r>
            <a:endParaRPr lang="en-US" altLang="zh-CN" sz="2400" dirty="0" smtClean="0"/>
          </a:p>
          <a:p>
            <a:r>
              <a:rPr lang="zh-CN" altLang="en-US" sz="2400" dirty="0" smtClean="0"/>
              <a:t>文本特征：</a:t>
            </a:r>
            <a:r>
              <a:rPr lang="zh-CN" altLang="en-US" sz="2400" dirty="0"/>
              <a:t>大小写，拼音化，</a:t>
            </a:r>
            <a:r>
              <a:rPr lang="en-US" altLang="zh-CN" sz="2400" dirty="0"/>
              <a:t>Query</a:t>
            </a:r>
            <a:r>
              <a:rPr lang="zh-CN" altLang="en-US" sz="2400" dirty="0"/>
              <a:t>改写，</a:t>
            </a:r>
            <a:r>
              <a:rPr lang="en-US" altLang="zh-CN" sz="2400" dirty="0"/>
              <a:t>Query</a:t>
            </a:r>
            <a:r>
              <a:rPr lang="zh-CN" altLang="en-US" sz="2400" dirty="0"/>
              <a:t>纠错，停用词，</a:t>
            </a:r>
            <a:r>
              <a:rPr lang="en-US" altLang="zh-CN" sz="2400" dirty="0" err="1" smtClean="0"/>
              <a:t>tf-idf</a:t>
            </a:r>
            <a:r>
              <a:rPr lang="zh-CN" altLang="en-US" sz="2400" dirty="0" smtClean="0"/>
              <a:t>，编辑距离，余弦等</a:t>
            </a:r>
            <a:endParaRPr lang="en-US" altLang="zh-CN" sz="2400" dirty="0" smtClean="0"/>
          </a:p>
          <a:p>
            <a:r>
              <a:rPr lang="zh-CN" altLang="en-US" sz="2400" dirty="0" smtClean="0"/>
              <a:t>分层特征：比如</a:t>
            </a:r>
            <a:r>
              <a:rPr lang="en-US" altLang="zh-CN" sz="2400" dirty="0" err="1" smtClean="0"/>
              <a:t>ip</a:t>
            </a:r>
            <a:r>
              <a:rPr lang="zh-CN" altLang="en-US" sz="2400" dirty="0" smtClean="0"/>
              <a:t>，邮编</a:t>
            </a:r>
            <a:r>
              <a:rPr lang="zh-CN" altLang="en-US" sz="2400" dirty="0"/>
              <a:t>、身份证号等，取不同的位数进行</a:t>
            </a:r>
            <a:r>
              <a:rPr lang="zh-CN" altLang="en-US" sz="2400" dirty="0" smtClean="0"/>
              <a:t>分层编码</a:t>
            </a:r>
            <a:endParaRPr lang="en-US" altLang="zh-CN" sz="2400" dirty="0" smtClean="0"/>
          </a:p>
          <a:p>
            <a:r>
              <a:rPr lang="zh-CN" altLang="en-US" sz="2400" dirty="0"/>
              <a:t>迁移特征</a:t>
            </a:r>
            <a:r>
              <a:rPr lang="zh-CN" altLang="en-US" sz="2400" dirty="0" smtClean="0"/>
              <a:t>：人的画像，物品画像之间的互相迁移</a:t>
            </a:r>
            <a:endParaRPr lang="en-US" altLang="zh-CN" sz="2400" dirty="0" smtClean="0"/>
          </a:p>
          <a:p>
            <a:r>
              <a:rPr lang="zh-CN" altLang="en-US" sz="2400" dirty="0" smtClean="0"/>
              <a:t>统计特征：统计</a:t>
            </a:r>
            <a:r>
              <a:rPr lang="en-US" altLang="zh-CN" sz="2400" dirty="0" err="1" smtClean="0"/>
              <a:t>ctr</a:t>
            </a:r>
            <a:r>
              <a:rPr lang="zh-CN" altLang="en-US" sz="2400" dirty="0" smtClean="0"/>
              <a:t>，次数等</a:t>
            </a:r>
            <a:endParaRPr lang="en-US" altLang="zh-CN" sz="2400" dirty="0" smtClean="0"/>
          </a:p>
          <a:p>
            <a:r>
              <a:rPr lang="zh-CN" altLang="en-US" sz="2400" dirty="0" smtClean="0"/>
              <a:t>类型特征：</a:t>
            </a:r>
            <a:r>
              <a:rPr lang="en-US" altLang="zh-CN" sz="2400" dirty="0" smtClean="0"/>
              <a:t>one-hot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embedding</a:t>
            </a:r>
            <a:r>
              <a:rPr lang="zh-CN" altLang="en-US" sz="2400" dirty="0" smtClean="0"/>
              <a:t>处理</a:t>
            </a:r>
            <a:endParaRPr lang="en-US" altLang="zh-CN" sz="2400" dirty="0" smtClean="0"/>
          </a:p>
          <a:p>
            <a:r>
              <a:rPr lang="zh-CN" altLang="en-US" sz="2400" dirty="0" smtClean="0"/>
              <a:t>分布特征：</a:t>
            </a:r>
            <a:r>
              <a:rPr lang="en-US" altLang="zh-CN" sz="2400" dirty="0" err="1" smtClean="0"/>
              <a:t>eg</a:t>
            </a:r>
            <a:r>
              <a:rPr lang="zh-CN" altLang="en-US" sz="2400" dirty="0" smtClean="0"/>
              <a:t> 某</a:t>
            </a:r>
            <a:r>
              <a:rPr lang="en-US" altLang="zh-CN" sz="2400" dirty="0" smtClean="0"/>
              <a:t>ad</a:t>
            </a:r>
            <a:r>
              <a:rPr lang="zh-CN" altLang="en-US" sz="2400" dirty="0" smtClean="0"/>
              <a:t>的男女点击分布</a:t>
            </a:r>
            <a:endParaRPr lang="en-US" altLang="zh-CN" sz="2400" dirty="0" smtClean="0"/>
          </a:p>
          <a:p>
            <a:r>
              <a:rPr lang="zh-CN" altLang="en-US" sz="2400" dirty="0" smtClean="0"/>
              <a:t>语义特征：各种</a:t>
            </a:r>
            <a:r>
              <a:rPr lang="en-US" altLang="zh-CN" sz="2400" dirty="0" err="1" smtClean="0"/>
              <a:t>bert</a:t>
            </a:r>
            <a:r>
              <a:rPr lang="zh-CN" altLang="en-US" sz="2400" dirty="0" smtClean="0"/>
              <a:t>等拿来主义</a:t>
            </a:r>
            <a:endParaRPr lang="en-US" altLang="zh-CN" sz="2400" dirty="0" smtClean="0"/>
          </a:p>
          <a:p>
            <a:r>
              <a:rPr lang="zh-CN" altLang="en-US" sz="2400" dirty="0" smtClean="0"/>
              <a:t>交叉特征：离散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离散（笛卡尔，桶内计数），离散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数值（统计离散桶内的连续值的均值等）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026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为什么需要特征工程？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尿布广告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933903" y="2995374"/>
            <a:ext cx="6821214" cy="3037564"/>
          </a:xfrm>
          <a:custGeom>
            <a:avLst/>
            <a:gdLst>
              <a:gd name="connsiteX0" fmla="*/ 0 w 6821214"/>
              <a:gd name="connsiteY0" fmla="*/ 2963992 h 3037564"/>
              <a:gd name="connsiteX1" fmla="*/ 2154621 w 6821214"/>
              <a:gd name="connsiteY1" fmla="*/ 75 h 3037564"/>
              <a:gd name="connsiteX2" fmla="*/ 6821214 w 6821214"/>
              <a:gd name="connsiteY2" fmla="*/ 3037564 h 3037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1214" h="3037564">
                <a:moveTo>
                  <a:pt x="0" y="2963992"/>
                </a:moveTo>
                <a:cubicBezTo>
                  <a:pt x="508876" y="1475902"/>
                  <a:pt x="1017752" y="-12187"/>
                  <a:pt x="2154621" y="75"/>
                </a:cubicBezTo>
                <a:cubicBezTo>
                  <a:pt x="3291490" y="12337"/>
                  <a:pt x="6542690" y="2895674"/>
                  <a:pt x="6821214" y="3037564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408387" y="6311900"/>
            <a:ext cx="7977351" cy="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408387" y="3390025"/>
            <a:ext cx="31531" cy="292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1236" y="32053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意愿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632759" y="59425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年龄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534400" y="1640959"/>
                <a:ext cx="1702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𝑤𝑥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0" y="1640959"/>
                <a:ext cx="1702675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2070538" y="5843752"/>
            <a:ext cx="8933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310759" y="5843752"/>
            <a:ext cx="12822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824248" y="5843752"/>
            <a:ext cx="33633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64220" y="6448535"/>
            <a:ext cx="65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n-US" altLang="zh-CN" dirty="0" smtClean="0"/>
              <a:t>5</a:t>
            </a:r>
            <a:r>
              <a:rPr lang="zh-CN" altLang="en-US" dirty="0" smtClean="0"/>
              <a:t>岁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388068" y="6448535"/>
            <a:ext cx="65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岁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3163613" y="3085744"/>
            <a:ext cx="0" cy="29471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708478" y="3085744"/>
            <a:ext cx="0" cy="29471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126471" y="54069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低意愿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466462" y="53993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高意愿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73332" y="53993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低意愿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5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其他想说的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特征迁移，其他场景特征迁移到本场景</a:t>
            </a:r>
            <a:endParaRPr lang="en-US" altLang="zh-CN" dirty="0" smtClean="0"/>
          </a:p>
          <a:p>
            <a:r>
              <a:rPr lang="zh-CN" altLang="en-US" dirty="0" smtClean="0"/>
              <a:t>特征平台化，更方便迁移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018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Spark-</a:t>
            </a:r>
            <a:r>
              <a:rPr lang="zh-CN" altLang="en-US" dirty="0" smtClean="0"/>
              <a:t>特征抽取，特征变换，特征选择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特征抽取</a:t>
            </a:r>
            <a:endParaRPr lang="en-US" altLang="zh-CN" dirty="0" smtClean="0"/>
          </a:p>
          <a:p>
            <a:pPr lvl="1"/>
            <a:r>
              <a:rPr lang="en-US" dirty="0"/>
              <a:t>TF-IDF</a:t>
            </a:r>
          </a:p>
          <a:p>
            <a:pPr lvl="1"/>
            <a:r>
              <a:rPr lang="en-US" dirty="0"/>
              <a:t>Word2Vec</a:t>
            </a:r>
          </a:p>
          <a:p>
            <a:pPr lvl="1"/>
            <a:r>
              <a:rPr lang="en-US" dirty="0" err="1"/>
              <a:t>CountVectorizer</a:t>
            </a:r>
            <a:endParaRPr lang="en-US" dirty="0"/>
          </a:p>
          <a:p>
            <a:pPr lvl="1"/>
            <a:r>
              <a:rPr lang="en-US" dirty="0" err="1" smtClean="0"/>
              <a:t>FeatureHasher</a:t>
            </a:r>
            <a:endParaRPr lang="en-US" altLang="zh-CN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85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Spark-</a:t>
            </a:r>
            <a:r>
              <a:rPr lang="zh-CN" altLang="en-US" dirty="0" smtClean="0"/>
              <a:t>特征变换</a:t>
            </a:r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特征变换</a:t>
            </a:r>
            <a:endParaRPr lang="en-US" altLang="zh-CN" dirty="0" smtClean="0"/>
          </a:p>
          <a:p>
            <a:pPr lvl="1"/>
            <a:r>
              <a:rPr lang="en-US" dirty="0" err="1"/>
              <a:t>Tokenizer</a:t>
            </a:r>
            <a:endParaRPr lang="en-US" dirty="0"/>
          </a:p>
          <a:p>
            <a:pPr lvl="1"/>
            <a:r>
              <a:rPr lang="en-US" dirty="0" err="1"/>
              <a:t>StopWordsRemover</a:t>
            </a:r>
            <a:endParaRPr lang="en-US" dirty="0"/>
          </a:p>
          <a:p>
            <a:pPr lvl="1"/>
            <a:r>
              <a:rPr lang="en-US" dirty="0"/>
              <a:t>n-gram</a:t>
            </a:r>
          </a:p>
          <a:p>
            <a:pPr lvl="1"/>
            <a:r>
              <a:rPr lang="en-US" dirty="0" err="1"/>
              <a:t>Binarizer</a:t>
            </a:r>
            <a:endParaRPr lang="en-US" dirty="0"/>
          </a:p>
          <a:p>
            <a:pPr lvl="1"/>
            <a:r>
              <a:rPr lang="en-US" dirty="0"/>
              <a:t>PCA</a:t>
            </a:r>
          </a:p>
          <a:p>
            <a:pPr lvl="1"/>
            <a:r>
              <a:rPr lang="en-US" dirty="0" err="1"/>
              <a:t>PolynomialExpansion</a:t>
            </a:r>
            <a:endParaRPr lang="en-US" dirty="0"/>
          </a:p>
          <a:p>
            <a:pPr lvl="1"/>
            <a:r>
              <a:rPr lang="en-US" dirty="0"/>
              <a:t>Discrete Cosine Transform (DCT)</a:t>
            </a:r>
          </a:p>
          <a:p>
            <a:pPr lvl="1"/>
            <a:r>
              <a:rPr lang="en-US" dirty="0" err="1"/>
              <a:t>StringIndexer</a:t>
            </a:r>
            <a:endParaRPr lang="en-US" dirty="0"/>
          </a:p>
          <a:p>
            <a:pPr lvl="1"/>
            <a:r>
              <a:rPr lang="en-US" dirty="0" err="1"/>
              <a:t>IndexToString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512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Spark-</a:t>
            </a:r>
            <a:r>
              <a:rPr lang="zh-CN" altLang="en-US" dirty="0" smtClean="0"/>
              <a:t>特征变换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特征变换</a:t>
            </a:r>
            <a:endParaRPr lang="en-US" altLang="zh-CN" dirty="0" smtClean="0"/>
          </a:p>
          <a:p>
            <a:pPr lvl="1"/>
            <a:r>
              <a:rPr lang="en-US" dirty="0" err="1"/>
              <a:t>OneHotEncoder</a:t>
            </a:r>
            <a:r>
              <a:rPr lang="en-US" dirty="0"/>
              <a:t> (Deprecated since 2.3.0)</a:t>
            </a:r>
          </a:p>
          <a:p>
            <a:pPr lvl="1"/>
            <a:r>
              <a:rPr lang="en-US" dirty="0" err="1"/>
              <a:t>OneHotEncoderEstimator</a:t>
            </a:r>
            <a:endParaRPr lang="en-US" dirty="0"/>
          </a:p>
          <a:p>
            <a:pPr lvl="1"/>
            <a:r>
              <a:rPr lang="en-US" dirty="0" err="1"/>
              <a:t>VectorIndexer</a:t>
            </a:r>
            <a:endParaRPr lang="en-US" dirty="0"/>
          </a:p>
          <a:p>
            <a:pPr lvl="1"/>
            <a:r>
              <a:rPr lang="en-US" dirty="0"/>
              <a:t>Interaction</a:t>
            </a:r>
          </a:p>
          <a:p>
            <a:pPr lvl="1"/>
            <a:r>
              <a:rPr lang="en-US" dirty="0"/>
              <a:t>Normalizer</a:t>
            </a:r>
          </a:p>
          <a:p>
            <a:pPr lvl="1"/>
            <a:r>
              <a:rPr lang="en-US" dirty="0" err="1"/>
              <a:t>StandardScaler</a:t>
            </a:r>
            <a:endParaRPr lang="en-US" dirty="0"/>
          </a:p>
          <a:p>
            <a:pPr lvl="1"/>
            <a:r>
              <a:rPr lang="en-US" dirty="0" err="1"/>
              <a:t>MinMaxScaler</a:t>
            </a:r>
            <a:endParaRPr lang="en-US" dirty="0"/>
          </a:p>
          <a:p>
            <a:pPr lvl="1"/>
            <a:r>
              <a:rPr lang="en-US" dirty="0" err="1"/>
              <a:t>MaxAbsScaler</a:t>
            </a:r>
            <a:endParaRPr lang="en-US" dirty="0"/>
          </a:p>
          <a:p>
            <a:pPr lvl="1"/>
            <a:r>
              <a:rPr lang="en-US" dirty="0" err="1"/>
              <a:t>Bucketizer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12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Spark-</a:t>
            </a:r>
            <a:r>
              <a:rPr lang="zh-CN" altLang="en-US" dirty="0" smtClean="0"/>
              <a:t>特征变换</a:t>
            </a:r>
            <a:r>
              <a:rPr lang="en-US" altLang="zh-CN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特征变换</a:t>
            </a:r>
            <a:endParaRPr lang="en-US" altLang="zh-CN" dirty="0" smtClean="0"/>
          </a:p>
          <a:p>
            <a:pPr lvl="1"/>
            <a:r>
              <a:rPr lang="en-US" dirty="0" err="1"/>
              <a:t>ElementwiseProduct</a:t>
            </a:r>
            <a:endParaRPr lang="en-US" dirty="0"/>
          </a:p>
          <a:p>
            <a:pPr lvl="1"/>
            <a:r>
              <a:rPr lang="en-US" dirty="0" err="1"/>
              <a:t>SQLTransformer</a:t>
            </a:r>
            <a:endParaRPr lang="en-US" dirty="0"/>
          </a:p>
          <a:p>
            <a:pPr lvl="1"/>
            <a:r>
              <a:rPr lang="en-US" dirty="0" err="1"/>
              <a:t>VectorAssembler</a:t>
            </a:r>
            <a:endParaRPr lang="en-US" dirty="0"/>
          </a:p>
          <a:p>
            <a:pPr lvl="1"/>
            <a:r>
              <a:rPr lang="en-US" dirty="0" err="1"/>
              <a:t>VectorSizeHint</a:t>
            </a:r>
            <a:endParaRPr lang="en-US" dirty="0"/>
          </a:p>
          <a:p>
            <a:pPr lvl="1"/>
            <a:r>
              <a:rPr lang="en-US" dirty="0" err="1"/>
              <a:t>QuantileDiscretizer</a:t>
            </a:r>
            <a:endParaRPr lang="en-US" dirty="0"/>
          </a:p>
          <a:p>
            <a:pPr lvl="1"/>
            <a:r>
              <a:rPr lang="en-US" dirty="0" smtClean="0"/>
              <a:t>Imputer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87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Spark-</a:t>
            </a:r>
            <a:r>
              <a:rPr lang="zh-CN" altLang="en-US" dirty="0" smtClean="0"/>
              <a:t>特征选择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特征选择</a:t>
            </a:r>
            <a:endParaRPr lang="en-US" altLang="zh-CN" dirty="0" smtClean="0"/>
          </a:p>
          <a:p>
            <a:pPr lvl="1"/>
            <a:r>
              <a:rPr lang="en-US" dirty="0" err="1"/>
              <a:t>VectorSlicer</a:t>
            </a:r>
            <a:endParaRPr lang="en-US" dirty="0"/>
          </a:p>
          <a:p>
            <a:pPr lvl="1"/>
            <a:r>
              <a:rPr lang="en-US" dirty="0" err="1"/>
              <a:t>RFormula</a:t>
            </a:r>
            <a:endParaRPr lang="en-US" dirty="0"/>
          </a:p>
          <a:p>
            <a:pPr lvl="1"/>
            <a:r>
              <a:rPr lang="en-US" dirty="0" err="1"/>
              <a:t>ChiSqSelector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3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r>
              <a:rPr lang="zh-CN" altLang="en-US" dirty="0" smtClean="0"/>
              <a:t>特征处理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bucketized_column</a:t>
            </a:r>
            <a:r>
              <a:rPr lang="en-US" dirty="0"/>
              <a:t>(...): Represents discretized dense input.</a:t>
            </a:r>
          </a:p>
          <a:p>
            <a:r>
              <a:rPr lang="en-US" dirty="0" err="1"/>
              <a:t>categorical_column_with_hash_bucket</a:t>
            </a:r>
            <a:r>
              <a:rPr lang="en-US" dirty="0"/>
              <a:t>(...): Represents sparse feature where ids are set by hashing.</a:t>
            </a:r>
          </a:p>
          <a:p>
            <a:r>
              <a:rPr lang="en-US" dirty="0" err="1"/>
              <a:t>categorical_column_with_identity</a:t>
            </a:r>
            <a:r>
              <a:rPr lang="en-US" dirty="0"/>
              <a:t>(...): A </a:t>
            </a:r>
            <a:r>
              <a:rPr lang="en-US" dirty="0" err="1"/>
              <a:t>CategoricalColumn</a:t>
            </a:r>
            <a:r>
              <a:rPr lang="en-US" dirty="0"/>
              <a:t> that returns identity values.</a:t>
            </a:r>
          </a:p>
          <a:p>
            <a:r>
              <a:rPr lang="en-US" dirty="0" err="1"/>
              <a:t>categorical_column_with_vocabulary_file</a:t>
            </a:r>
            <a:r>
              <a:rPr lang="en-US" dirty="0"/>
              <a:t>(...): A </a:t>
            </a:r>
            <a:r>
              <a:rPr lang="en-US" dirty="0" err="1"/>
              <a:t>CategoricalColumn</a:t>
            </a:r>
            <a:r>
              <a:rPr lang="en-US" dirty="0"/>
              <a:t> with a vocabulary file.</a:t>
            </a:r>
          </a:p>
          <a:p>
            <a:r>
              <a:rPr lang="en-US" dirty="0" err="1"/>
              <a:t>categorical_column_with_vocabulary_list</a:t>
            </a:r>
            <a:r>
              <a:rPr lang="en-US" dirty="0"/>
              <a:t>(...): A </a:t>
            </a:r>
            <a:r>
              <a:rPr lang="en-US" dirty="0" err="1"/>
              <a:t>CategoricalColumn</a:t>
            </a:r>
            <a:r>
              <a:rPr lang="en-US" dirty="0"/>
              <a:t> with in-memory vocabulary.</a:t>
            </a:r>
          </a:p>
          <a:p>
            <a:r>
              <a:rPr lang="en-US" dirty="0" err="1"/>
              <a:t>crossed_column</a:t>
            </a:r>
            <a:r>
              <a:rPr lang="en-US" dirty="0"/>
              <a:t>(...): Returns a column for performing crosses of categorical features.</a:t>
            </a:r>
          </a:p>
          <a:p>
            <a:r>
              <a:rPr lang="en-US" dirty="0" err="1"/>
              <a:t>embedding_column</a:t>
            </a:r>
            <a:r>
              <a:rPr lang="en-US" dirty="0"/>
              <a:t>(...): </a:t>
            </a:r>
            <a:r>
              <a:rPr lang="en-US" dirty="0" err="1"/>
              <a:t>DenseColumn</a:t>
            </a:r>
            <a:r>
              <a:rPr lang="en-US" dirty="0"/>
              <a:t> that converts from sparse, categorical input.</a:t>
            </a:r>
          </a:p>
          <a:p>
            <a:r>
              <a:rPr lang="en-US" dirty="0" err="1"/>
              <a:t>indicator_column</a:t>
            </a:r>
            <a:r>
              <a:rPr lang="en-US" dirty="0"/>
              <a:t>(...): Represents multi-hot representation of given categorical column.</a:t>
            </a:r>
          </a:p>
          <a:p>
            <a:r>
              <a:rPr lang="en-US" dirty="0" err="1"/>
              <a:t>numeric_column</a:t>
            </a:r>
            <a:r>
              <a:rPr lang="en-US" dirty="0"/>
              <a:t>(...): Represents real valued or numerical features.</a:t>
            </a:r>
          </a:p>
          <a:p>
            <a:r>
              <a:rPr lang="en-US" dirty="0" err="1"/>
              <a:t>shared_embedding_columns</a:t>
            </a:r>
            <a:r>
              <a:rPr lang="en-US" dirty="0"/>
              <a:t>(...): List of dense columns that convert from sparse, categorical input.</a:t>
            </a:r>
          </a:p>
          <a:p>
            <a:r>
              <a:rPr lang="en-US" dirty="0" err="1"/>
              <a:t>weighted_categorical_column</a:t>
            </a:r>
            <a:r>
              <a:rPr lang="en-US" dirty="0"/>
              <a:t>(...): Applies weight values to a </a:t>
            </a:r>
            <a:r>
              <a:rPr lang="en-US" dirty="0" err="1"/>
              <a:t>CategoricalColumn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478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neural networks for YouTube recommendations</a:t>
            </a:r>
          </a:p>
          <a:p>
            <a:r>
              <a:rPr lang="en-US" dirty="0" smtClean="0"/>
              <a:t>Factorization Machines</a:t>
            </a:r>
            <a:endParaRPr lang="en-US" dirty="0"/>
          </a:p>
          <a:p>
            <a:r>
              <a:rPr lang="en-US" dirty="0"/>
              <a:t>Learning Deep Structured Semantic Models for Web Search using </a:t>
            </a:r>
            <a:r>
              <a:rPr lang="en-US" dirty="0" err="1"/>
              <a:t>Clickthrough</a:t>
            </a:r>
            <a:r>
              <a:rPr lang="en-US" dirty="0"/>
              <a:t> </a:t>
            </a:r>
            <a:r>
              <a:rPr lang="en-US" dirty="0" smtClean="0"/>
              <a:t>Data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www.tensorflow.org/guide/feature_columns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spark.apache.org/docs/latest/ml-features.html</a:t>
            </a:r>
            <a:endParaRPr lang="en-US" dirty="0" smtClean="0"/>
          </a:p>
          <a:p>
            <a:r>
              <a:rPr lang="mr-IN" dirty="0" err="1"/>
              <a:t>https</a:t>
            </a:r>
            <a:r>
              <a:rPr lang="mr-IN" dirty="0"/>
              <a:t>://</a:t>
            </a:r>
            <a:r>
              <a:rPr lang="mr-IN" dirty="0" err="1"/>
              <a:t>coladrill.github.io</a:t>
            </a:r>
            <a:r>
              <a:rPr lang="mr-IN" dirty="0"/>
              <a:t>/2018/10/02/%E7%89%B9%E5%BE%81%E5%B7%A5%E7%A8%8B-%E6%96%87%E5%AD%97%E6%80%BB%E7%BB%93%E7%89%88/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2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遇见</a:t>
            </a:r>
            <a:r>
              <a:rPr lang="en-US" altLang="zh-CN" dirty="0" smtClean="0"/>
              <a:t>LR-</a:t>
            </a:r>
            <a:r>
              <a:rPr lang="zh-CN" altLang="en-US" sz="3200" dirty="0" smtClean="0"/>
              <a:t>必须分段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𝑤𝑥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04" y="3276623"/>
            <a:ext cx="4085713" cy="1799874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1350579" y="3518815"/>
            <a:ext cx="2049518" cy="5504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195551" y="4204243"/>
            <a:ext cx="2504090" cy="174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276627" y="3699974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无法拟合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152" y="3276623"/>
            <a:ext cx="4085713" cy="179987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634275" y="36999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拟合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4373" y="4204241"/>
            <a:ext cx="578069" cy="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052442" y="3517221"/>
            <a:ext cx="697531" cy="15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749973" y="4001294"/>
            <a:ext cx="74238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44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遇见</a:t>
            </a:r>
            <a:r>
              <a:rPr lang="en-US" altLang="zh-CN" dirty="0" smtClean="0"/>
              <a:t>Tree-</a:t>
            </a:r>
            <a:r>
              <a:rPr lang="zh-CN" altLang="en-US" sz="3200" dirty="0" smtClean="0"/>
              <a:t>不必分段</a:t>
            </a:r>
            <a:endParaRPr lang="en-US" sz="3200" dirty="0"/>
          </a:p>
        </p:txBody>
      </p:sp>
      <p:sp>
        <p:nvSpPr>
          <p:cNvPr id="13" name="Freeform 12"/>
          <p:cNvSpPr/>
          <p:nvPr/>
        </p:nvSpPr>
        <p:spPr>
          <a:xfrm>
            <a:off x="1933903" y="3247615"/>
            <a:ext cx="6821214" cy="3037564"/>
          </a:xfrm>
          <a:custGeom>
            <a:avLst/>
            <a:gdLst>
              <a:gd name="connsiteX0" fmla="*/ 0 w 6821214"/>
              <a:gd name="connsiteY0" fmla="*/ 2963992 h 3037564"/>
              <a:gd name="connsiteX1" fmla="*/ 2154621 w 6821214"/>
              <a:gd name="connsiteY1" fmla="*/ 75 h 3037564"/>
              <a:gd name="connsiteX2" fmla="*/ 6821214 w 6821214"/>
              <a:gd name="connsiteY2" fmla="*/ 3037564 h 3037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1214" h="3037564">
                <a:moveTo>
                  <a:pt x="0" y="2963992"/>
                </a:moveTo>
                <a:cubicBezTo>
                  <a:pt x="508876" y="1475902"/>
                  <a:pt x="1017752" y="-12187"/>
                  <a:pt x="2154621" y="75"/>
                </a:cubicBezTo>
                <a:cubicBezTo>
                  <a:pt x="3291490" y="12337"/>
                  <a:pt x="6542690" y="2895674"/>
                  <a:pt x="6821214" y="3037564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408387" y="6564141"/>
            <a:ext cx="7977351" cy="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408387" y="3642266"/>
            <a:ext cx="31531" cy="292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1236" y="3457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意愿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632759" y="6194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年龄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2924201" y="3337985"/>
            <a:ext cx="39716" cy="306680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708478" y="3337985"/>
            <a:ext cx="28523" cy="306680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3678621" y="1355828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301194" y="2028446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737001" y="1914245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14164" y="2771802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endCxn id="29" idx="7"/>
          </p:cNvCxnSpPr>
          <p:nvPr/>
        </p:nvCxnSpPr>
        <p:spPr>
          <a:xfrm flipH="1">
            <a:off x="2588270" y="1598228"/>
            <a:ext cx="1243237" cy="479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294636" y="3457600"/>
            <a:ext cx="0" cy="29471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863002" y="3148799"/>
            <a:ext cx="0" cy="323067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332483" y="3457600"/>
            <a:ext cx="0" cy="29471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491718" y="5836285"/>
            <a:ext cx="704722" cy="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219479" y="4553988"/>
            <a:ext cx="704722" cy="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034533" y="3457600"/>
            <a:ext cx="704722" cy="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952827" y="3457598"/>
            <a:ext cx="704722" cy="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745500" y="4182720"/>
            <a:ext cx="1471214" cy="79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6369505" y="5079155"/>
            <a:ext cx="1889996" cy="12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658274" y="4776327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421572" y="3669463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1826439" y="2221891"/>
            <a:ext cx="613792" cy="2756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53" idx="0"/>
          </p:cNvCxnSpPr>
          <p:nvPr/>
        </p:nvCxnSpPr>
        <p:spPr>
          <a:xfrm>
            <a:off x="2474044" y="2236811"/>
            <a:ext cx="115694" cy="1432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4137022" y="2436614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3863002" y="1545013"/>
            <a:ext cx="1066350" cy="532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4339808" y="2077701"/>
            <a:ext cx="589545" cy="537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3211528" y="2986993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109742" y="2939967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>
            <a:endCxn id="65" idx="3"/>
          </p:cNvCxnSpPr>
          <p:nvPr/>
        </p:nvCxnSpPr>
        <p:spPr>
          <a:xfrm flipH="1">
            <a:off x="3260783" y="2604779"/>
            <a:ext cx="1044404" cy="669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4277907" y="2624434"/>
            <a:ext cx="27280" cy="456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5344510" y="3618231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923690" y="4454230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>
            <a:off x="4905166" y="2077701"/>
            <a:ext cx="877163" cy="890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5533790" y="2960539"/>
            <a:ext cx="244521" cy="821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96610" y="2939424"/>
            <a:ext cx="1295245" cy="1657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09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遇见</a:t>
            </a:r>
            <a:r>
              <a:rPr lang="en-US" altLang="zh-CN" dirty="0" smtClean="0"/>
              <a:t>DNN-</a:t>
            </a:r>
            <a:r>
              <a:rPr lang="zh-CN" altLang="en-US" sz="3200" dirty="0" smtClean="0"/>
              <a:t>不必</a:t>
            </a:r>
            <a:r>
              <a:rPr lang="zh-CN" altLang="en-US" sz="3200" dirty="0"/>
              <a:t>分段</a:t>
            </a:r>
            <a:endParaRPr lang="en-US" sz="3200" dirty="0"/>
          </a:p>
        </p:txBody>
      </p:sp>
      <p:sp>
        <p:nvSpPr>
          <p:cNvPr id="138" name="Freeform 137"/>
          <p:cNvSpPr/>
          <p:nvPr/>
        </p:nvSpPr>
        <p:spPr>
          <a:xfrm>
            <a:off x="1954685" y="3146160"/>
            <a:ext cx="6821214" cy="3037564"/>
          </a:xfrm>
          <a:custGeom>
            <a:avLst/>
            <a:gdLst>
              <a:gd name="connsiteX0" fmla="*/ 0 w 6821214"/>
              <a:gd name="connsiteY0" fmla="*/ 2963992 h 3037564"/>
              <a:gd name="connsiteX1" fmla="*/ 2154621 w 6821214"/>
              <a:gd name="connsiteY1" fmla="*/ 75 h 3037564"/>
              <a:gd name="connsiteX2" fmla="*/ 6821214 w 6821214"/>
              <a:gd name="connsiteY2" fmla="*/ 3037564 h 3037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1214" h="3037564">
                <a:moveTo>
                  <a:pt x="0" y="2963992"/>
                </a:moveTo>
                <a:cubicBezTo>
                  <a:pt x="508876" y="1475902"/>
                  <a:pt x="1017752" y="-12187"/>
                  <a:pt x="2154621" y="75"/>
                </a:cubicBezTo>
                <a:cubicBezTo>
                  <a:pt x="3291490" y="12337"/>
                  <a:pt x="6542690" y="2895674"/>
                  <a:pt x="6821214" y="3037564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Arrow Connector 138"/>
          <p:cNvCxnSpPr/>
          <p:nvPr/>
        </p:nvCxnSpPr>
        <p:spPr>
          <a:xfrm flipV="1">
            <a:off x="1429169" y="6462686"/>
            <a:ext cx="7977351" cy="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V="1">
            <a:off x="1429169" y="3540811"/>
            <a:ext cx="31531" cy="292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612018" y="33561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意愿</a:t>
            </a:r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9653541" y="60933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年龄</a:t>
            </a:r>
            <a:endParaRPr lang="en-US" dirty="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3013164" y="3026545"/>
            <a:ext cx="39716" cy="306680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5089478" y="3116915"/>
            <a:ext cx="28523" cy="306680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/>
          <p:cNvSpPr/>
          <p:nvPr/>
        </p:nvSpPr>
        <p:spPr>
          <a:xfrm>
            <a:off x="2844998" y="2462241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4921312" y="2459481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3884090" y="1468550"/>
            <a:ext cx="336331" cy="33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/>
          <p:cNvSpPr txBox="1"/>
          <p:nvPr/>
        </p:nvSpPr>
        <p:spPr>
          <a:xfrm>
            <a:off x="4308245" y="1378453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node1</a:t>
            </a:r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3268733" y="241698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node2</a:t>
            </a:r>
            <a:endParaRPr lang="en-US" dirty="0"/>
          </a:p>
        </p:txBody>
      </p:sp>
      <p:sp>
        <p:nvSpPr>
          <p:cNvPr id="180" name="TextBox 179"/>
          <p:cNvSpPr txBox="1"/>
          <p:nvPr/>
        </p:nvSpPr>
        <p:spPr>
          <a:xfrm>
            <a:off x="5417844" y="244298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node3</a:t>
            </a:r>
            <a:endParaRPr lang="en-US" dirty="0"/>
          </a:p>
        </p:txBody>
      </p:sp>
      <p:sp>
        <p:nvSpPr>
          <p:cNvPr id="181" name="TextBox 180"/>
          <p:cNvSpPr txBox="1"/>
          <p:nvPr/>
        </p:nvSpPr>
        <p:spPr>
          <a:xfrm>
            <a:off x="6484525" y="1917642"/>
            <a:ext cx="54585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Node2 = sigmoid(x-25)</a:t>
            </a:r>
          </a:p>
          <a:p>
            <a:r>
              <a:rPr lang="en-US" sz="2800" dirty="0" smtClean="0"/>
              <a:t>Node3 = sigmoid(-x+40)</a:t>
            </a:r>
          </a:p>
          <a:p>
            <a:r>
              <a:rPr lang="en-US" sz="2800" dirty="0" smtClean="0"/>
              <a:t>Node1 = sigmoid(node1+node2-</a:t>
            </a:r>
            <a:r>
              <a:rPr lang="en-US" altLang="zh-CN" sz="2800" dirty="0" smtClean="0"/>
              <a:t>1.5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051247" y="3540811"/>
            <a:ext cx="5140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Node2</a:t>
            </a:r>
            <a:r>
              <a:rPr lang="zh-CN" altLang="en-US" dirty="0" smtClean="0"/>
              <a:t>判断年龄是否大于</a:t>
            </a:r>
            <a:r>
              <a:rPr lang="en-US" altLang="zh-CN" dirty="0" smtClean="0"/>
              <a:t>25</a:t>
            </a:r>
          </a:p>
          <a:p>
            <a:r>
              <a:rPr lang="en-US" altLang="zh-CN" dirty="0" smtClean="0"/>
              <a:t>Node3</a:t>
            </a:r>
            <a:r>
              <a:rPr lang="zh-CN" altLang="en-US" dirty="0" smtClean="0"/>
              <a:t>判断年龄是否小于</a:t>
            </a:r>
            <a:r>
              <a:rPr lang="en-US" altLang="zh-CN" dirty="0" smtClean="0"/>
              <a:t>40</a:t>
            </a:r>
          </a:p>
          <a:p>
            <a:r>
              <a:rPr lang="en-US" altLang="zh-CN" dirty="0" smtClean="0"/>
              <a:t>Node1</a:t>
            </a:r>
            <a:r>
              <a:rPr lang="zh-CN" altLang="en-US" dirty="0" smtClean="0"/>
              <a:t>判断是否</a:t>
            </a:r>
            <a:r>
              <a:rPr lang="en-US" altLang="zh-CN" dirty="0" smtClean="0"/>
              <a:t>Node2</a:t>
            </a:r>
            <a:r>
              <a:rPr lang="zh-CN" altLang="en-US" dirty="0" smtClean="0"/>
              <a:t>和</a:t>
            </a:r>
            <a:r>
              <a:rPr lang="en-US" altLang="zh-CN" dirty="0" smtClean="0"/>
              <a:t>Node3</a:t>
            </a:r>
            <a:r>
              <a:rPr lang="zh-CN" altLang="en-US" dirty="0" smtClean="0"/>
              <a:t>的条件同时满足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3181329" y="4572000"/>
            <a:ext cx="53168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ight Arrow 181"/>
          <p:cNvSpPr/>
          <p:nvPr/>
        </p:nvSpPr>
        <p:spPr>
          <a:xfrm rot="10800000">
            <a:off x="4389623" y="4572000"/>
            <a:ext cx="53168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3052880" y="1636715"/>
            <a:ext cx="998440" cy="964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051320" y="1628465"/>
            <a:ext cx="1066681" cy="1020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88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 smtClean="0"/>
              <a:t>特征是否</a:t>
            </a:r>
            <a:r>
              <a:rPr lang="zh-CN" altLang="en-US" b="1" dirty="0" smtClean="0">
                <a:solidFill>
                  <a:srgbClr val="FF0000"/>
                </a:solidFill>
              </a:rPr>
              <a:t>必须</a:t>
            </a:r>
            <a:r>
              <a:rPr lang="zh-CN" altLang="en-US" dirty="0" smtClean="0"/>
              <a:t>要离散化，和模型有关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4351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如何离散化？经验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1933903" y="2427335"/>
            <a:ext cx="6821214" cy="3037564"/>
          </a:xfrm>
          <a:custGeom>
            <a:avLst/>
            <a:gdLst>
              <a:gd name="connsiteX0" fmla="*/ 0 w 6821214"/>
              <a:gd name="connsiteY0" fmla="*/ 2963992 h 3037564"/>
              <a:gd name="connsiteX1" fmla="*/ 2154621 w 6821214"/>
              <a:gd name="connsiteY1" fmla="*/ 75 h 3037564"/>
              <a:gd name="connsiteX2" fmla="*/ 6821214 w 6821214"/>
              <a:gd name="connsiteY2" fmla="*/ 3037564 h 3037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1214" h="3037564">
                <a:moveTo>
                  <a:pt x="0" y="2963992"/>
                </a:moveTo>
                <a:cubicBezTo>
                  <a:pt x="508876" y="1475902"/>
                  <a:pt x="1017752" y="-12187"/>
                  <a:pt x="2154621" y="75"/>
                </a:cubicBezTo>
                <a:cubicBezTo>
                  <a:pt x="3291490" y="12337"/>
                  <a:pt x="6542690" y="2895674"/>
                  <a:pt x="6821214" y="3037564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408387" y="5743861"/>
            <a:ext cx="7977351" cy="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408387" y="2821986"/>
            <a:ext cx="31531" cy="292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1236" y="26373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意愿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632759" y="53745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年龄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649044" y="4412508"/>
            <a:ext cx="4280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[0, 18), [18, 25), [25, 35), [35, 45), [45+)</a:t>
            </a:r>
            <a:endParaRPr lang="en-US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2773430" y="5004215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加入人的先验知识！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5202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如何离散化？等距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1933903" y="2427335"/>
            <a:ext cx="6821214" cy="3037564"/>
          </a:xfrm>
          <a:custGeom>
            <a:avLst/>
            <a:gdLst>
              <a:gd name="connsiteX0" fmla="*/ 0 w 6821214"/>
              <a:gd name="connsiteY0" fmla="*/ 2963992 h 3037564"/>
              <a:gd name="connsiteX1" fmla="*/ 2154621 w 6821214"/>
              <a:gd name="connsiteY1" fmla="*/ 75 h 3037564"/>
              <a:gd name="connsiteX2" fmla="*/ 6821214 w 6821214"/>
              <a:gd name="connsiteY2" fmla="*/ 3037564 h 3037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1214" h="3037564">
                <a:moveTo>
                  <a:pt x="0" y="2963992"/>
                </a:moveTo>
                <a:cubicBezTo>
                  <a:pt x="508876" y="1475902"/>
                  <a:pt x="1017752" y="-12187"/>
                  <a:pt x="2154621" y="75"/>
                </a:cubicBezTo>
                <a:cubicBezTo>
                  <a:pt x="3291490" y="12337"/>
                  <a:pt x="6542690" y="2895674"/>
                  <a:pt x="6821214" y="3037564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408387" y="5743861"/>
            <a:ext cx="7977351" cy="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408387" y="2821986"/>
            <a:ext cx="31531" cy="292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1236" y="26373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意愿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632759" y="53745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年龄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649044" y="4412508"/>
            <a:ext cx="3360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[0, </a:t>
            </a:r>
            <a:r>
              <a:rPr lang="en-US" altLang="zh-CN" sz="2000" dirty="0" smtClean="0"/>
              <a:t>20</a:t>
            </a:r>
            <a:r>
              <a:rPr lang="en-US" sz="2000" dirty="0" smtClean="0"/>
              <a:t>), [</a:t>
            </a:r>
            <a:r>
              <a:rPr lang="en-US" altLang="zh-CN" sz="2000" dirty="0" smtClean="0"/>
              <a:t>20</a:t>
            </a:r>
            <a:r>
              <a:rPr lang="en-US" sz="2000" dirty="0" smtClean="0"/>
              <a:t>, </a:t>
            </a:r>
            <a:r>
              <a:rPr lang="en-US" altLang="zh-CN" sz="2000" dirty="0" smtClean="0"/>
              <a:t>40</a:t>
            </a:r>
            <a:r>
              <a:rPr lang="en-US" sz="2000" dirty="0" smtClean="0"/>
              <a:t>), [</a:t>
            </a:r>
            <a:r>
              <a:rPr lang="en-US" altLang="zh-CN" sz="2000" dirty="0" smtClean="0"/>
              <a:t>40</a:t>
            </a:r>
            <a:r>
              <a:rPr lang="en-US" sz="2000" dirty="0" smtClean="0"/>
              <a:t>, </a:t>
            </a:r>
            <a:r>
              <a:rPr lang="en-US" altLang="zh-CN" sz="2000" dirty="0" smtClean="0"/>
              <a:t>60</a:t>
            </a:r>
            <a:r>
              <a:rPr lang="en-US" sz="2000" dirty="0" smtClean="0"/>
              <a:t>), [</a:t>
            </a:r>
            <a:r>
              <a:rPr lang="en-US" altLang="zh-CN" sz="2000" dirty="0" smtClean="0"/>
              <a:t>60+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773430" y="500421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处理逻辑简单！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7830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12842</TotalTime>
  <Words>1592</Words>
  <Application>Microsoft Macintosh PowerPoint</Application>
  <PresentationFormat>Widescreen</PresentationFormat>
  <Paragraphs>247</Paragraphs>
  <Slides>37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Calibri</vt:lpstr>
      <vt:lpstr>Calibri Light</vt:lpstr>
      <vt:lpstr>Cambria Math</vt:lpstr>
      <vt:lpstr>DengXian</vt:lpstr>
      <vt:lpstr>DengXian Light</vt:lpstr>
      <vt:lpstr>Mangal</vt:lpstr>
      <vt:lpstr>Arial</vt:lpstr>
      <vt:lpstr>Office Theme</vt:lpstr>
      <vt:lpstr>特征工程综述</vt:lpstr>
      <vt:lpstr>什么是特征？</vt:lpstr>
      <vt:lpstr>为什么需要特征工程？</vt:lpstr>
      <vt:lpstr>遇见LR-必须分段</vt:lpstr>
      <vt:lpstr>遇见Tree-不必分段</vt:lpstr>
      <vt:lpstr>遇见DNN-不必分段</vt:lpstr>
      <vt:lpstr>总结</vt:lpstr>
      <vt:lpstr>如何离散化？经验</vt:lpstr>
      <vt:lpstr>如何离散化？等距</vt:lpstr>
      <vt:lpstr>如何离散化？等频</vt:lpstr>
      <vt:lpstr>如何离散化？观察x和y的关系</vt:lpstr>
      <vt:lpstr>如何离散化？f(x)后等距</vt:lpstr>
      <vt:lpstr>总结</vt:lpstr>
      <vt:lpstr>特征类型转换</vt:lpstr>
      <vt:lpstr>Bag of Words-LDA</vt:lpstr>
      <vt:lpstr>Word2vec</vt:lpstr>
      <vt:lpstr>关系链数据？</vt:lpstr>
      <vt:lpstr>FM v矩阵就是Embedding向量</vt:lpstr>
      <vt:lpstr>MV-DSSM 128向量就是Embedding向量</vt:lpstr>
      <vt:lpstr>模型？特征？</vt:lpstr>
      <vt:lpstr>GBDT</vt:lpstr>
      <vt:lpstr>Field Embedding 大小为field size 的四次方根</vt:lpstr>
      <vt:lpstr>Shared Embedding</vt:lpstr>
      <vt:lpstr>怎么存？</vt:lpstr>
      <vt:lpstr>Matrix, Vec, Dot Kernel</vt:lpstr>
      <vt:lpstr>单特征AUC</vt:lpstr>
      <vt:lpstr>明文？ID化？</vt:lpstr>
      <vt:lpstr>线上不断涌现的新词？</vt:lpstr>
      <vt:lpstr>特征类型</vt:lpstr>
      <vt:lpstr>其他想说的</vt:lpstr>
      <vt:lpstr>Spark-特征抽取，特征变换，特征选择</vt:lpstr>
      <vt:lpstr>Spark-特征变换1</vt:lpstr>
      <vt:lpstr>Spark-特征变换2</vt:lpstr>
      <vt:lpstr>Spark-特征变换3</vt:lpstr>
      <vt:lpstr>Spark-特征选择</vt:lpstr>
      <vt:lpstr>Tensorflow 特征处理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特征工程</dc:title>
  <dc:creator>Guo Xinpeng</dc:creator>
  <cp:lastModifiedBy>Guo Xinpeng</cp:lastModifiedBy>
  <cp:revision>327</cp:revision>
  <dcterms:created xsi:type="dcterms:W3CDTF">2019-03-06T05:27:50Z</dcterms:created>
  <dcterms:modified xsi:type="dcterms:W3CDTF">2019-03-18T07:36:26Z</dcterms:modified>
</cp:coreProperties>
</file>